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3" r:id="rId2"/>
  </p:sldMasterIdLst>
  <p:notesMasterIdLst>
    <p:notesMasterId r:id="rId6"/>
  </p:notesMasterIdLst>
  <p:sldIdLst>
    <p:sldId id="256" r:id="rId3"/>
    <p:sldId id="265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0"/>
    <p:restoredTop sz="88755" autoAdjust="0"/>
  </p:normalViewPr>
  <p:slideViewPr>
    <p:cSldViewPr snapToGrid="0" snapToObjects="1">
      <p:cViewPr>
        <p:scale>
          <a:sx n="50" d="100"/>
          <a:sy n="50" d="100"/>
        </p:scale>
        <p:origin x="-2190" y="-16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6" d="100"/>
          <a:sy n="96" d="100"/>
        </p:scale>
        <p:origin x="354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9BFCE-C0FF-5D44-AB9A-33A8BD653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79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9BFCE-C0FF-5D44-AB9A-33A8BD6531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72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9BFCE-C0FF-5D44-AB9A-33A8BD6531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72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t"/>
          <a:lstStyle>
            <a:lvl1pPr algn="l">
              <a:defRPr sz="60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12" y="6311859"/>
            <a:ext cx="4263241" cy="365125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How NYC Agencies Will Reach 80x50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47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87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57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43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49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153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13" y="365125"/>
            <a:ext cx="1116993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12" y="6311859"/>
            <a:ext cx="4263241" cy="365125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How NYC Agencies Will Reach 80x50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84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13" y="365125"/>
            <a:ext cx="1116993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6013" y="1900238"/>
            <a:ext cx="11169250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12" y="6311859"/>
            <a:ext cx="4263241" cy="365125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How NYC Agencies Will Reach 80x50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425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79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34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8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1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3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13" y="1825625"/>
            <a:ext cx="1116992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0212" y="6311859"/>
            <a:ext cx="4263241" cy="365125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mtClean="0"/>
              <a:t>How NYC Agencies Will Reach 80x50</a:t>
            </a:r>
            <a:endParaRPr lang="en-US" dirty="0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456013" y="365125"/>
            <a:ext cx="11169929" cy="11430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632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2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57F77-A6C9-45B0-AD21-47E409EED5E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5D00-DBEF-4BDB-B5CC-1DE3981C01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557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106" y="706726"/>
            <a:ext cx="9947564" cy="1715840"/>
          </a:xfrm>
        </p:spPr>
        <p:txBody>
          <a:bodyPr>
            <a:normAutofit fontScale="90000"/>
          </a:bodyPr>
          <a:lstStyle/>
          <a:p>
            <a:r>
              <a:rPr lang="en-US" sz="4800" b="1" dirty="0"/>
              <a:t>Community Solar </a:t>
            </a:r>
            <a:r>
              <a:rPr lang="en-US" sz="4800" dirty="0"/>
              <a:t>Coming Soon to a Rooftop Near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2150" y="2521185"/>
            <a:ext cx="9277349" cy="32025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b="1" dirty="0" smtClean="0"/>
              <a:t>Panelists: </a:t>
            </a:r>
          </a:p>
          <a:p>
            <a:pPr marL="342900" indent="-342900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Tria Case, CUNY</a:t>
            </a:r>
          </a:p>
          <a:p>
            <a:pPr marL="342900" indent="-342900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Ben Mandel, NYC Mayor’s Office of Sustainability</a:t>
            </a:r>
          </a:p>
          <a:p>
            <a:pPr marL="342900" indent="-342900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Christopher Raup, Con Edison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Moderator: </a:t>
            </a:r>
          </a:p>
          <a:p>
            <a:pPr marL="342900" indent="-342900">
              <a:spcBef>
                <a:spcPts val="0"/>
              </a:spcBef>
              <a:buFont typeface="Arial" charset="0"/>
              <a:buChar char="•"/>
            </a:pPr>
            <a:r>
              <a:rPr lang="en-US" dirty="0" smtClean="0"/>
              <a:t>Bomee Jung, New York City Housing Authority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tangle 60"/>
          <p:cNvSpPr/>
          <p:nvPr/>
        </p:nvSpPr>
        <p:spPr>
          <a:xfrm>
            <a:off x="6423552" y="533400"/>
            <a:ext cx="5588000" cy="6172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CSS in Action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3200" y="533400"/>
            <a:ext cx="5994400" cy="6172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</a:rPr>
              <a:t>CSS Campaign and Construction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2671384" y="1295399"/>
            <a:ext cx="3413760" cy="1714500"/>
          </a:xfrm>
          <a:custGeom>
            <a:avLst/>
            <a:gdLst>
              <a:gd name="connsiteX0" fmla="*/ 0 w 2560320"/>
              <a:gd name="connsiteY0" fmla="*/ 214313 h 1714500"/>
              <a:gd name="connsiteX1" fmla="*/ 1703070 w 2560320"/>
              <a:gd name="connsiteY1" fmla="*/ 214313 h 1714500"/>
              <a:gd name="connsiteX2" fmla="*/ 1703070 w 2560320"/>
              <a:gd name="connsiteY2" fmla="*/ 0 h 1714500"/>
              <a:gd name="connsiteX3" fmla="*/ 2560320 w 2560320"/>
              <a:gd name="connsiteY3" fmla="*/ 857250 h 1714500"/>
              <a:gd name="connsiteX4" fmla="*/ 1703070 w 2560320"/>
              <a:gd name="connsiteY4" fmla="*/ 1714500 h 1714500"/>
              <a:gd name="connsiteX5" fmla="*/ 1703070 w 2560320"/>
              <a:gd name="connsiteY5" fmla="*/ 1500188 h 1714500"/>
              <a:gd name="connsiteX6" fmla="*/ 0 w 2560320"/>
              <a:gd name="connsiteY6" fmla="*/ 1500188 h 1714500"/>
              <a:gd name="connsiteX7" fmla="*/ 0 w 2560320"/>
              <a:gd name="connsiteY7" fmla="*/ 214313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60320" h="1714500">
                <a:moveTo>
                  <a:pt x="0" y="214313"/>
                </a:moveTo>
                <a:lnTo>
                  <a:pt x="1703070" y="214313"/>
                </a:lnTo>
                <a:lnTo>
                  <a:pt x="1703070" y="0"/>
                </a:lnTo>
                <a:lnTo>
                  <a:pt x="2560320" y="857250"/>
                </a:lnTo>
                <a:lnTo>
                  <a:pt x="1703070" y="1714500"/>
                </a:lnTo>
                <a:lnTo>
                  <a:pt x="1703070" y="1500188"/>
                </a:lnTo>
                <a:lnTo>
                  <a:pt x="0" y="1500188"/>
                </a:lnTo>
                <a:lnTo>
                  <a:pt x="0" y="21431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60" tIns="224473" rIns="653097" bIns="224472" numCol="1" spcCol="1270" anchor="t" anchorCtr="0">
            <a:noAutofit/>
          </a:bodyPr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Contracts with Project Owner / Developer</a:t>
            </a: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Upon activation of PV receives tax credit</a:t>
            </a:r>
          </a:p>
        </p:txBody>
      </p:sp>
      <p:sp>
        <p:nvSpPr>
          <p:cNvPr id="65" name="Freeform 64"/>
          <p:cNvSpPr/>
          <p:nvPr/>
        </p:nvSpPr>
        <p:spPr>
          <a:xfrm>
            <a:off x="406400" y="1295399"/>
            <a:ext cx="2275840" cy="1714500"/>
          </a:xfrm>
          <a:custGeom>
            <a:avLst/>
            <a:gdLst>
              <a:gd name="connsiteX0" fmla="*/ 0 w 1706880"/>
              <a:gd name="connsiteY0" fmla="*/ 284486 h 1714500"/>
              <a:gd name="connsiteX1" fmla="*/ 284486 w 1706880"/>
              <a:gd name="connsiteY1" fmla="*/ 0 h 1714500"/>
              <a:gd name="connsiteX2" fmla="*/ 1422394 w 1706880"/>
              <a:gd name="connsiteY2" fmla="*/ 0 h 1714500"/>
              <a:gd name="connsiteX3" fmla="*/ 1706880 w 1706880"/>
              <a:gd name="connsiteY3" fmla="*/ 284486 h 1714500"/>
              <a:gd name="connsiteX4" fmla="*/ 1706880 w 1706880"/>
              <a:gd name="connsiteY4" fmla="*/ 1430014 h 1714500"/>
              <a:gd name="connsiteX5" fmla="*/ 1422394 w 1706880"/>
              <a:gd name="connsiteY5" fmla="*/ 1714500 h 1714500"/>
              <a:gd name="connsiteX6" fmla="*/ 284486 w 1706880"/>
              <a:gd name="connsiteY6" fmla="*/ 1714500 h 1714500"/>
              <a:gd name="connsiteX7" fmla="*/ 0 w 1706880"/>
              <a:gd name="connsiteY7" fmla="*/ 1430014 h 1714500"/>
              <a:gd name="connsiteX8" fmla="*/ 0 w 1706880"/>
              <a:gd name="connsiteY8" fmla="*/ 284486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6880" h="1714500">
                <a:moveTo>
                  <a:pt x="0" y="284486"/>
                </a:moveTo>
                <a:cubicBezTo>
                  <a:pt x="0" y="127369"/>
                  <a:pt x="127369" y="0"/>
                  <a:pt x="284486" y="0"/>
                </a:cubicBezTo>
                <a:lnTo>
                  <a:pt x="1422394" y="0"/>
                </a:lnTo>
                <a:cubicBezTo>
                  <a:pt x="1579511" y="0"/>
                  <a:pt x="1706880" y="127369"/>
                  <a:pt x="1706880" y="284486"/>
                </a:cubicBezTo>
                <a:lnTo>
                  <a:pt x="1706880" y="1430014"/>
                </a:lnTo>
                <a:cubicBezTo>
                  <a:pt x="1706880" y="1587131"/>
                  <a:pt x="1579511" y="1714500"/>
                  <a:pt x="1422394" y="1714500"/>
                </a:cubicBezTo>
                <a:lnTo>
                  <a:pt x="284486" y="1714500"/>
                </a:lnTo>
                <a:cubicBezTo>
                  <a:pt x="127369" y="1714500"/>
                  <a:pt x="0" y="1587131"/>
                  <a:pt x="0" y="1430014"/>
                </a:cubicBezTo>
                <a:lnTo>
                  <a:pt x="0" y="284486"/>
                </a:lnTo>
                <a:close/>
              </a:path>
            </a:pathLst>
          </a:custGeom>
          <a:solidFill>
            <a:schemeClr val="accent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143" tIns="125233" rIns="167143" bIns="125233" numCol="1" spcCol="1270" anchor="t" anchorCtr="0">
            <a:noAutofit/>
          </a:bodyPr>
          <a:lstStyle/>
          <a:p>
            <a:pPr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prstClr val="black"/>
                </a:solidFill>
              </a:rPr>
              <a:t>Building Owner / Host Site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2682241" y="3112289"/>
            <a:ext cx="3413760" cy="1714500"/>
          </a:xfrm>
          <a:custGeom>
            <a:avLst/>
            <a:gdLst>
              <a:gd name="connsiteX0" fmla="*/ 0 w 2560320"/>
              <a:gd name="connsiteY0" fmla="*/ 214313 h 1714500"/>
              <a:gd name="connsiteX1" fmla="*/ 1703070 w 2560320"/>
              <a:gd name="connsiteY1" fmla="*/ 214313 h 1714500"/>
              <a:gd name="connsiteX2" fmla="*/ 1703070 w 2560320"/>
              <a:gd name="connsiteY2" fmla="*/ 0 h 1714500"/>
              <a:gd name="connsiteX3" fmla="*/ 2560320 w 2560320"/>
              <a:gd name="connsiteY3" fmla="*/ 857250 h 1714500"/>
              <a:gd name="connsiteX4" fmla="*/ 1703070 w 2560320"/>
              <a:gd name="connsiteY4" fmla="*/ 1714500 h 1714500"/>
              <a:gd name="connsiteX5" fmla="*/ 1703070 w 2560320"/>
              <a:gd name="connsiteY5" fmla="*/ 1500188 h 1714500"/>
              <a:gd name="connsiteX6" fmla="*/ 0 w 2560320"/>
              <a:gd name="connsiteY6" fmla="*/ 1500188 h 1714500"/>
              <a:gd name="connsiteX7" fmla="*/ 0 w 2560320"/>
              <a:gd name="connsiteY7" fmla="*/ 214313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60320" h="1714500">
                <a:moveTo>
                  <a:pt x="0" y="214313"/>
                </a:moveTo>
                <a:lnTo>
                  <a:pt x="1703070" y="214313"/>
                </a:lnTo>
                <a:lnTo>
                  <a:pt x="1703070" y="0"/>
                </a:lnTo>
                <a:lnTo>
                  <a:pt x="2560320" y="857250"/>
                </a:lnTo>
                <a:lnTo>
                  <a:pt x="1703070" y="1714500"/>
                </a:lnTo>
                <a:lnTo>
                  <a:pt x="1703070" y="1500188"/>
                </a:lnTo>
                <a:lnTo>
                  <a:pt x="0" y="1500188"/>
                </a:lnTo>
                <a:lnTo>
                  <a:pt x="0" y="214313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60" tIns="224473" rIns="653097" bIns="224472" numCol="1" spcCol="1270" anchor="t" anchorCtr="0">
            <a:noAutofit/>
          </a:bodyPr>
          <a:lstStyle/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Negotiates w/ Host</a:t>
            </a:r>
            <a:endParaRPr lang="en-US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Manages/Receives Subscriptions &amp; Utility Billing</a:t>
            </a:r>
            <a:endParaRPr lang="en-US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marL="171450" lvl="1" indent="-171450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Builds PV Installation</a:t>
            </a:r>
            <a:endParaRPr lang="en-US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67" name="Freeform 66"/>
          <p:cNvSpPr/>
          <p:nvPr/>
        </p:nvSpPr>
        <p:spPr>
          <a:xfrm>
            <a:off x="406400" y="3181349"/>
            <a:ext cx="2275840" cy="1714500"/>
          </a:xfrm>
          <a:custGeom>
            <a:avLst/>
            <a:gdLst>
              <a:gd name="connsiteX0" fmla="*/ 0 w 1706880"/>
              <a:gd name="connsiteY0" fmla="*/ 284486 h 1714500"/>
              <a:gd name="connsiteX1" fmla="*/ 284486 w 1706880"/>
              <a:gd name="connsiteY1" fmla="*/ 0 h 1714500"/>
              <a:gd name="connsiteX2" fmla="*/ 1422394 w 1706880"/>
              <a:gd name="connsiteY2" fmla="*/ 0 h 1714500"/>
              <a:gd name="connsiteX3" fmla="*/ 1706880 w 1706880"/>
              <a:gd name="connsiteY3" fmla="*/ 284486 h 1714500"/>
              <a:gd name="connsiteX4" fmla="*/ 1706880 w 1706880"/>
              <a:gd name="connsiteY4" fmla="*/ 1430014 h 1714500"/>
              <a:gd name="connsiteX5" fmla="*/ 1422394 w 1706880"/>
              <a:gd name="connsiteY5" fmla="*/ 1714500 h 1714500"/>
              <a:gd name="connsiteX6" fmla="*/ 284486 w 1706880"/>
              <a:gd name="connsiteY6" fmla="*/ 1714500 h 1714500"/>
              <a:gd name="connsiteX7" fmla="*/ 0 w 1706880"/>
              <a:gd name="connsiteY7" fmla="*/ 1430014 h 1714500"/>
              <a:gd name="connsiteX8" fmla="*/ 0 w 1706880"/>
              <a:gd name="connsiteY8" fmla="*/ 284486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6880" h="1714500">
                <a:moveTo>
                  <a:pt x="0" y="284486"/>
                </a:moveTo>
                <a:cubicBezTo>
                  <a:pt x="0" y="127369"/>
                  <a:pt x="127369" y="0"/>
                  <a:pt x="284486" y="0"/>
                </a:cubicBezTo>
                <a:lnTo>
                  <a:pt x="1422394" y="0"/>
                </a:lnTo>
                <a:cubicBezTo>
                  <a:pt x="1579511" y="0"/>
                  <a:pt x="1706880" y="127369"/>
                  <a:pt x="1706880" y="284486"/>
                </a:cubicBezTo>
                <a:lnTo>
                  <a:pt x="1706880" y="1430014"/>
                </a:lnTo>
                <a:cubicBezTo>
                  <a:pt x="1706880" y="1587131"/>
                  <a:pt x="1579511" y="1714500"/>
                  <a:pt x="1422394" y="1714500"/>
                </a:cubicBezTo>
                <a:lnTo>
                  <a:pt x="284486" y="1714500"/>
                </a:lnTo>
                <a:cubicBezTo>
                  <a:pt x="127369" y="1714500"/>
                  <a:pt x="0" y="1587131"/>
                  <a:pt x="0" y="1430014"/>
                </a:cubicBezTo>
                <a:lnTo>
                  <a:pt x="0" y="28448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143" tIns="125233" rIns="167143" bIns="125233" numCol="1" spcCol="1270" anchor="t" anchorCtr="0">
            <a:noAutofit/>
          </a:bodyPr>
          <a:lstStyle/>
          <a:p>
            <a:pPr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prstClr val="white"/>
                </a:solidFill>
              </a:rPr>
              <a:t>PV Owner &amp; Developer</a:t>
            </a:r>
            <a:endParaRPr lang="en-US" sz="2000" b="1" dirty="0">
              <a:solidFill>
                <a:prstClr val="white"/>
              </a:solidFill>
            </a:endParaRPr>
          </a:p>
        </p:txBody>
      </p:sp>
      <p:sp>
        <p:nvSpPr>
          <p:cNvPr id="68" name="Freeform 67"/>
          <p:cNvSpPr/>
          <p:nvPr/>
        </p:nvSpPr>
        <p:spPr>
          <a:xfrm>
            <a:off x="2682241" y="5067299"/>
            <a:ext cx="3413760" cy="1714500"/>
          </a:xfrm>
          <a:custGeom>
            <a:avLst/>
            <a:gdLst>
              <a:gd name="connsiteX0" fmla="*/ 0 w 2560320"/>
              <a:gd name="connsiteY0" fmla="*/ 214313 h 1714500"/>
              <a:gd name="connsiteX1" fmla="*/ 1703070 w 2560320"/>
              <a:gd name="connsiteY1" fmla="*/ 214313 h 1714500"/>
              <a:gd name="connsiteX2" fmla="*/ 1703070 w 2560320"/>
              <a:gd name="connsiteY2" fmla="*/ 0 h 1714500"/>
              <a:gd name="connsiteX3" fmla="*/ 2560320 w 2560320"/>
              <a:gd name="connsiteY3" fmla="*/ 857250 h 1714500"/>
              <a:gd name="connsiteX4" fmla="*/ 1703070 w 2560320"/>
              <a:gd name="connsiteY4" fmla="*/ 1714500 h 1714500"/>
              <a:gd name="connsiteX5" fmla="*/ 1703070 w 2560320"/>
              <a:gd name="connsiteY5" fmla="*/ 1500188 h 1714500"/>
              <a:gd name="connsiteX6" fmla="*/ 0 w 2560320"/>
              <a:gd name="connsiteY6" fmla="*/ 1500188 h 1714500"/>
              <a:gd name="connsiteX7" fmla="*/ 0 w 2560320"/>
              <a:gd name="connsiteY7" fmla="*/ 214313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60320" h="1714500">
                <a:moveTo>
                  <a:pt x="0" y="214313"/>
                </a:moveTo>
                <a:lnTo>
                  <a:pt x="1703070" y="214313"/>
                </a:lnTo>
                <a:lnTo>
                  <a:pt x="1703070" y="0"/>
                </a:lnTo>
                <a:lnTo>
                  <a:pt x="2560320" y="857250"/>
                </a:lnTo>
                <a:lnTo>
                  <a:pt x="1703070" y="1714500"/>
                </a:lnTo>
                <a:lnTo>
                  <a:pt x="1703070" y="1500188"/>
                </a:lnTo>
                <a:lnTo>
                  <a:pt x="0" y="1500188"/>
                </a:lnTo>
                <a:lnTo>
                  <a:pt x="0" y="214313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90" tIns="223203" rIns="651827" bIns="223202" numCol="1" spcCol="1270" anchor="t" anchorCtr="0">
            <a:noAutofit/>
          </a:bodyPr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Pays subscription to PV Owner/Developer to participate in the Community Shared Solar Project</a:t>
            </a:r>
            <a:endParaRPr lang="en-US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69" name="Freeform 68"/>
          <p:cNvSpPr/>
          <p:nvPr/>
        </p:nvSpPr>
        <p:spPr>
          <a:xfrm>
            <a:off x="406400" y="5067299"/>
            <a:ext cx="2275840" cy="1714500"/>
          </a:xfrm>
          <a:custGeom>
            <a:avLst/>
            <a:gdLst>
              <a:gd name="connsiteX0" fmla="*/ 0 w 1706880"/>
              <a:gd name="connsiteY0" fmla="*/ 284486 h 1714500"/>
              <a:gd name="connsiteX1" fmla="*/ 284486 w 1706880"/>
              <a:gd name="connsiteY1" fmla="*/ 0 h 1714500"/>
              <a:gd name="connsiteX2" fmla="*/ 1422394 w 1706880"/>
              <a:gd name="connsiteY2" fmla="*/ 0 h 1714500"/>
              <a:gd name="connsiteX3" fmla="*/ 1706880 w 1706880"/>
              <a:gd name="connsiteY3" fmla="*/ 284486 h 1714500"/>
              <a:gd name="connsiteX4" fmla="*/ 1706880 w 1706880"/>
              <a:gd name="connsiteY4" fmla="*/ 1430014 h 1714500"/>
              <a:gd name="connsiteX5" fmla="*/ 1422394 w 1706880"/>
              <a:gd name="connsiteY5" fmla="*/ 1714500 h 1714500"/>
              <a:gd name="connsiteX6" fmla="*/ 284486 w 1706880"/>
              <a:gd name="connsiteY6" fmla="*/ 1714500 h 1714500"/>
              <a:gd name="connsiteX7" fmla="*/ 0 w 1706880"/>
              <a:gd name="connsiteY7" fmla="*/ 1430014 h 1714500"/>
              <a:gd name="connsiteX8" fmla="*/ 0 w 1706880"/>
              <a:gd name="connsiteY8" fmla="*/ 284486 h 171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06880" h="1714500">
                <a:moveTo>
                  <a:pt x="0" y="284486"/>
                </a:moveTo>
                <a:cubicBezTo>
                  <a:pt x="0" y="127369"/>
                  <a:pt x="127369" y="0"/>
                  <a:pt x="284486" y="0"/>
                </a:cubicBezTo>
                <a:lnTo>
                  <a:pt x="1422394" y="0"/>
                </a:lnTo>
                <a:cubicBezTo>
                  <a:pt x="1579511" y="0"/>
                  <a:pt x="1706880" y="127369"/>
                  <a:pt x="1706880" y="284486"/>
                </a:cubicBezTo>
                <a:lnTo>
                  <a:pt x="1706880" y="1430014"/>
                </a:lnTo>
                <a:cubicBezTo>
                  <a:pt x="1706880" y="1587131"/>
                  <a:pt x="1579511" y="1714500"/>
                  <a:pt x="1422394" y="1714500"/>
                </a:cubicBezTo>
                <a:lnTo>
                  <a:pt x="284486" y="1714500"/>
                </a:lnTo>
                <a:cubicBezTo>
                  <a:pt x="127369" y="1714500"/>
                  <a:pt x="0" y="1587131"/>
                  <a:pt x="0" y="1430014"/>
                </a:cubicBezTo>
                <a:lnTo>
                  <a:pt x="0" y="284486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7143" tIns="125233" rIns="167143" bIns="125233" numCol="1" spcCol="1270" anchor="t" anchorCtr="0">
            <a:noAutofit/>
          </a:bodyPr>
          <a:lstStyle/>
          <a:p>
            <a:pPr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000" b="1" dirty="0" smtClean="0">
                <a:solidFill>
                  <a:srgbClr val="002060"/>
                </a:solidFill>
              </a:rPr>
              <a:t>Community Subscribers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12" name="Picture 11" descr="electric.JPG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7043"/>
          <a:stretch/>
        </p:blipFill>
        <p:spPr>
          <a:xfrm>
            <a:off x="6705601" y="3183693"/>
            <a:ext cx="1368485" cy="728186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3" name="Picture 12" descr="People.jpg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15071" r="12758" b="37661"/>
          <a:stretch/>
        </p:blipFill>
        <p:spPr>
          <a:xfrm>
            <a:off x="8917042" y="4963390"/>
            <a:ext cx="980500" cy="621655"/>
          </a:xfrm>
          <a:prstGeom prst="rect">
            <a:avLst/>
          </a:prstGeom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6705602" y="3995696"/>
            <a:ext cx="1463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Bent-Up Arrow 15"/>
          <p:cNvSpPr/>
          <p:nvPr/>
        </p:nvSpPr>
        <p:spPr>
          <a:xfrm rot="16200000">
            <a:off x="10013835" y="1375580"/>
            <a:ext cx="1552530" cy="1552697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820842" y="1935161"/>
            <a:ext cx="1344452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headings"/>
              </a:rPr>
              <a:t>Lease</a:t>
            </a:r>
          </a:p>
          <a:p>
            <a:pPr algn="r"/>
            <a:r>
              <a:rPr 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headings"/>
              </a:rPr>
              <a:t> Payment</a:t>
            </a:r>
            <a:endParaRPr lang="en-US" sz="1400" b="1" dirty="0">
              <a:solidFill>
                <a:prstClr val="black">
                  <a:lumMod val="75000"/>
                  <a:lumOff val="25000"/>
                </a:prstClr>
              </a:solidFill>
              <a:latin typeface="Arial heading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667241" y="4770124"/>
            <a:ext cx="1513292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headings"/>
              </a:rPr>
              <a:t>Subscription Payment</a:t>
            </a:r>
            <a:endParaRPr lang="en-US" sz="1400" b="1" dirty="0">
              <a:solidFill>
                <a:prstClr val="black">
                  <a:lumMod val="75000"/>
                  <a:lumOff val="25000"/>
                </a:prstClr>
              </a:solidFill>
              <a:latin typeface="Arial headings"/>
            </a:endParaRPr>
          </a:p>
        </p:txBody>
      </p:sp>
      <p:sp>
        <p:nvSpPr>
          <p:cNvPr id="19" name="Bent-Up Arrow 18"/>
          <p:cNvSpPr/>
          <p:nvPr/>
        </p:nvSpPr>
        <p:spPr>
          <a:xfrm>
            <a:off x="10183819" y="4427789"/>
            <a:ext cx="1436769" cy="1134281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0" name="Bent-Up Arrow 19"/>
          <p:cNvSpPr/>
          <p:nvPr/>
        </p:nvSpPr>
        <p:spPr>
          <a:xfrm rot="5400000">
            <a:off x="7314298" y="4378278"/>
            <a:ext cx="1239892" cy="1338911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Bent-Up Arrow 20"/>
          <p:cNvSpPr/>
          <p:nvPr/>
        </p:nvSpPr>
        <p:spPr>
          <a:xfrm rot="10800000">
            <a:off x="7171363" y="1533721"/>
            <a:ext cx="1394698" cy="1609619"/>
          </a:xfrm>
          <a:prstGeom prst="bentUpArrow">
            <a:avLst>
              <a:gd name="adj1" fmla="val 25000"/>
              <a:gd name="adj2" fmla="val 19922"/>
              <a:gd name="adj3" fmla="val 2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48880" y="4720234"/>
            <a:ext cx="1398642" cy="52322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headings"/>
              </a:rPr>
              <a:t>Utility </a:t>
            </a:r>
            <a:br>
              <a:rPr 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headings"/>
              </a:rPr>
            </a:br>
            <a:r>
              <a:rPr lang="en-US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headings"/>
              </a:rPr>
              <a:t>Credits</a:t>
            </a:r>
            <a:endParaRPr lang="en-US" sz="1400" b="1" dirty="0">
              <a:solidFill>
                <a:prstClr val="black">
                  <a:lumMod val="75000"/>
                  <a:lumOff val="25000"/>
                </a:prstClr>
              </a:solidFill>
              <a:latin typeface="Arial heading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849896" y="3869878"/>
            <a:ext cx="2418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PV Owner Manages/ Maintains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12" descr="C:\Users\woberkehr\AppData\Local\Microsoft\Windows\Temporary Internet Files\Content.IE5\7DTVNGJ1\hardhat-logo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8171" y="2992434"/>
            <a:ext cx="1493381" cy="90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C:\Users\woberkehr\AppData\Local\Microsoft\Windows\Temporary Internet Files\Content.IE5\7DTVNGJ1\lightning-13682-large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600" y="1533696"/>
            <a:ext cx="480000" cy="34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Oval 37"/>
          <p:cNvSpPr>
            <a:spLocks/>
          </p:cNvSpPr>
          <p:nvPr/>
        </p:nvSpPr>
        <p:spPr>
          <a:xfrm>
            <a:off x="11010988" y="5165090"/>
            <a:ext cx="609600" cy="457200"/>
          </a:xfrm>
          <a:prstGeom prst="ellipse">
            <a:avLst/>
          </a:prstGeom>
          <a:solidFill>
            <a:srgbClr val="679E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Gill Sans MT" pitchFamily="34" charset="0"/>
              </a:rPr>
              <a:t>$</a:t>
            </a:r>
            <a:endParaRPr lang="en-US" sz="2800" baseline="30000" dirty="0">
              <a:solidFill>
                <a:prstClr val="white"/>
              </a:solidFill>
              <a:latin typeface="Gill Sans MT" pitchFamily="34" charset="0"/>
            </a:endParaRPr>
          </a:p>
        </p:txBody>
      </p:sp>
      <p:pic>
        <p:nvPicPr>
          <p:cNvPr id="41" name="Picture 6" descr="C:\Users\woberkehr\AppData\Local\Microsoft\Windows\Temporary Internet Files\Content.IE5\D6UNKCS5\medium-town-building-166.6-5996[1].gif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022" y="2032693"/>
            <a:ext cx="733747" cy="941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C:\Users\woberkehr\AppData\Local\Microsoft\Windows\Temporary Internet Files\Content.IE5\D6UNKCS5\medium-town-building-166.6-5996[1].gif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378" y="1649770"/>
            <a:ext cx="733747" cy="941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Oval 45"/>
          <p:cNvSpPr>
            <a:spLocks/>
          </p:cNvSpPr>
          <p:nvPr/>
        </p:nvSpPr>
        <p:spPr>
          <a:xfrm>
            <a:off x="11010988" y="1447800"/>
            <a:ext cx="609600" cy="457200"/>
          </a:xfrm>
          <a:prstGeom prst="ellipse">
            <a:avLst/>
          </a:prstGeom>
          <a:solidFill>
            <a:srgbClr val="679E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Gill Sans MT" pitchFamily="34" charset="0"/>
              </a:rPr>
              <a:t>$</a:t>
            </a:r>
            <a:endParaRPr lang="en-US" sz="2800" baseline="30000" dirty="0">
              <a:solidFill>
                <a:prstClr val="white"/>
              </a:solidFill>
              <a:latin typeface="Gill Sans MT" pitchFamily="34" charset="0"/>
            </a:endParaRPr>
          </a:p>
        </p:txBody>
      </p:sp>
      <p:grpSp>
        <p:nvGrpSpPr>
          <p:cNvPr id="50" name="Group 27"/>
          <p:cNvGrpSpPr/>
          <p:nvPr/>
        </p:nvGrpSpPr>
        <p:grpSpPr>
          <a:xfrm>
            <a:off x="7057160" y="5201813"/>
            <a:ext cx="609600" cy="614065"/>
            <a:chOff x="5898995" y="3404169"/>
            <a:chExt cx="457200" cy="614065"/>
          </a:xfrm>
        </p:grpSpPr>
        <p:sp>
          <p:nvSpPr>
            <p:cNvPr id="51" name="Oval 50"/>
            <p:cNvSpPr>
              <a:spLocks/>
            </p:cNvSpPr>
            <p:nvPr/>
          </p:nvSpPr>
          <p:spPr>
            <a:xfrm>
              <a:off x="5898995" y="3404169"/>
              <a:ext cx="457200" cy="457200"/>
            </a:xfrm>
            <a:prstGeom prst="ellipse">
              <a:avLst/>
            </a:prstGeom>
            <a:solidFill>
              <a:srgbClr val="758085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smtClea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5969171" y="3556569"/>
              <a:ext cx="30569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600" b="1" kern="0" baseline="30000" dirty="0" smtClean="0">
                  <a:solidFill>
                    <a:srgbClr val="FFFFFF"/>
                  </a:solidFill>
                  <a:latin typeface="Arial"/>
                  <a:cs typeface="Arial" panose="020B0604020202020204" pitchFamily="34" charset="0"/>
                </a:rPr>
                <a:t>C</a:t>
              </a:r>
            </a:p>
          </p:txBody>
        </p:sp>
      </p:grpSp>
      <p:grpSp>
        <p:nvGrpSpPr>
          <p:cNvPr id="56" name="Group 37"/>
          <p:cNvGrpSpPr/>
          <p:nvPr/>
        </p:nvGrpSpPr>
        <p:grpSpPr>
          <a:xfrm>
            <a:off x="7151162" y="1375664"/>
            <a:ext cx="609600" cy="584775"/>
            <a:chOff x="5898995" y="3500812"/>
            <a:chExt cx="457200" cy="584775"/>
          </a:xfrm>
        </p:grpSpPr>
        <p:sp>
          <p:nvSpPr>
            <p:cNvPr id="57" name="Oval 56"/>
            <p:cNvSpPr>
              <a:spLocks/>
            </p:cNvSpPr>
            <p:nvPr/>
          </p:nvSpPr>
          <p:spPr>
            <a:xfrm>
              <a:off x="5898995" y="3601845"/>
              <a:ext cx="457200" cy="457200"/>
            </a:xfrm>
            <a:prstGeom prst="ellipse">
              <a:avLst/>
            </a:prstGeom>
            <a:solidFill>
              <a:srgbClr val="FCB414">
                <a:lumMod val="75000"/>
              </a:srgbClr>
            </a:soli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 smtClean="0">
                <a:solidFill>
                  <a:srgbClr val="FFFFFF"/>
                </a:solidFill>
                <a:latin typeface="Arial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970143" y="3500812"/>
              <a:ext cx="35259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3200" kern="0" dirty="0" smtClean="0">
                  <a:solidFill>
                    <a:srgbClr val="FFFFFF"/>
                  </a:solidFill>
                  <a:latin typeface="Gill Sans MT" pitchFamily="34" charset="0"/>
                </a:rPr>
                <a:t>e</a:t>
              </a:r>
              <a:r>
                <a:rPr lang="en-US" sz="3200" kern="0" baseline="30000" dirty="0" smtClean="0">
                  <a:solidFill>
                    <a:srgbClr val="FFFFFF"/>
                  </a:solidFill>
                  <a:latin typeface="Gill Sans MT" pitchFamily="34" charset="0"/>
                </a:rPr>
                <a:t>-</a:t>
              </a:r>
              <a:endParaRPr lang="en-US" sz="4000" kern="0" baseline="30000" dirty="0" smtClean="0">
                <a:solidFill>
                  <a:srgbClr val="FFFFFF"/>
                </a:solidFill>
                <a:latin typeface="Gill Sans MT" pitchFamily="34" charset="0"/>
              </a:endParaRPr>
            </a:p>
          </p:txBody>
        </p:sp>
      </p:grpSp>
      <p:pic>
        <p:nvPicPr>
          <p:cNvPr id="59" name="Picture 12" descr="C:\Users\woberkehr\AppData\Local\Microsoft\Windows\Temporary Internet Files\Content.IE5\7DTVNGJ1\hardhat-logo[1]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834" y="4091453"/>
            <a:ext cx="1064972" cy="672671"/>
          </a:xfrm>
          <a:prstGeom prst="rect">
            <a:avLst/>
          </a:prstGeom>
          <a:noFill/>
          <a:extLst/>
        </p:spPr>
      </p:pic>
      <p:pic>
        <p:nvPicPr>
          <p:cNvPr id="60" name="Picture 59" descr="People.jpg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15071" r="12758" b="37661"/>
          <a:stretch/>
        </p:blipFill>
        <p:spPr>
          <a:xfrm>
            <a:off x="903295" y="5815874"/>
            <a:ext cx="1282049" cy="793106"/>
          </a:xfrm>
          <a:prstGeom prst="rect">
            <a:avLst/>
          </a:prstGeom>
          <a:ln>
            <a:noFill/>
          </a:ln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9625" y="1179975"/>
            <a:ext cx="873252" cy="600627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8639447" y="2622905"/>
            <a:ext cx="1463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 Site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603700" y="5657413"/>
            <a:ext cx="1600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CSS Subscribers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08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14" grpId="0"/>
      <p:bldP spid="16" grpId="0" animBg="1"/>
      <p:bldP spid="17" grpId="0"/>
      <p:bldP spid="18" grpId="0"/>
      <p:bldP spid="19" grpId="0" animBg="1"/>
      <p:bldP spid="20" grpId="0" animBg="1"/>
      <p:bldP spid="21" grpId="0" animBg="1"/>
      <p:bldP spid="22" grpId="0"/>
      <p:bldP spid="35" grpId="0"/>
      <p:bldP spid="38" grpId="0" animBg="1"/>
      <p:bldP spid="46" grpId="0" animBg="1"/>
      <p:bldP spid="70" grpId="0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106" y="706726"/>
            <a:ext cx="9947564" cy="1715840"/>
          </a:xfrm>
        </p:spPr>
        <p:txBody>
          <a:bodyPr>
            <a:normAutofit fontScale="90000"/>
          </a:bodyPr>
          <a:lstStyle/>
          <a:p>
            <a:r>
              <a:rPr lang="en-US" sz="4800" b="1" dirty="0"/>
              <a:t>Community Solar </a:t>
            </a:r>
            <a:r>
              <a:rPr lang="en-US" sz="4800" dirty="0"/>
              <a:t>Coming Soon to a Rooftop Near You</a:t>
            </a:r>
          </a:p>
        </p:txBody>
      </p:sp>
      <p:pic>
        <p:nvPicPr>
          <p:cNvPr id="4" name="Picture 3" descr="C:\Users\BMCCUSER\Desktop\Laurie Work\NYS Map and Portal\sharedsolar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5" r="4210"/>
          <a:stretch/>
        </p:blipFill>
        <p:spPr bwMode="auto">
          <a:xfrm>
            <a:off x="1162050" y="2422566"/>
            <a:ext cx="9486900" cy="604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29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125</Words>
  <Application>Microsoft Office PowerPoint</Application>
  <PresentationFormat>Custom</PresentationFormat>
  <Paragraphs>33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Community Solar Coming Soon to a Rooftop Near You</vt:lpstr>
      <vt:lpstr>PowerPoint Presentation</vt:lpstr>
      <vt:lpstr>Community Solar Coming Soon to a Rooftop Near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Kaitlin Logsdon</dc:creator>
  <cp:lastModifiedBy>Jung, Bomee</cp:lastModifiedBy>
  <cp:revision>45</cp:revision>
  <dcterms:created xsi:type="dcterms:W3CDTF">2017-08-14T14:10:40Z</dcterms:created>
  <dcterms:modified xsi:type="dcterms:W3CDTF">2017-10-10T18:43:34Z</dcterms:modified>
</cp:coreProperties>
</file>